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14.png" ContentType="image/png"/>
  <Override PartName="/ppt/media/image72.jpeg" ContentType="image/jpeg"/>
  <Override PartName="/ppt/media/image2.png" ContentType="image/png"/>
  <Override PartName="/ppt/media/image69.png" ContentType="image/png"/>
  <Override PartName="/ppt/media/image32.png" ContentType="image/png"/>
  <Override PartName="/ppt/media/image25.png" ContentType="image/png"/>
  <Override PartName="/ppt/media/image62.png" ContentType="image/png"/>
  <Override PartName="/ppt/media/image76.png" ContentType="image/png"/>
  <Override PartName="/ppt/media/image64.png" ContentType="image/png"/>
  <Override PartName="/ppt/media/image75.png" ContentType="image/png"/>
  <Override PartName="/ppt/media/image63.png" ContentType="image/png"/>
  <Override PartName="/ppt/media/image74.png" ContentType="image/png"/>
  <Override PartName="/ppt/media/image73.png" ContentType="image/png"/>
  <Override PartName="/ppt/media/image71.png" ContentType="image/png"/>
  <Override PartName="/ppt/media/image29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notes'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CE6573D5-1798-4BD1-9E90-104EF64E64CC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840" cy="4007520"/>
          </a:xfrm>
          <a:prstGeom prst="rect">
            <a:avLst/>
          </a:prstGeom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We would like to share with describe briefly the model we have been building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840" cy="4007520"/>
          </a:xfrm>
          <a:prstGeom prst="rect">
            <a:avLst/>
          </a:prstGeom>
        </p:spPr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We would like to share with describe briefly the model we have been building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840" cy="4007520"/>
          </a:xfrm>
          <a:prstGeom prst="rect">
            <a:avLst/>
          </a:prstGeom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We would like to share with describe briefly the model we have been building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840" cy="4007520"/>
          </a:xfrm>
          <a:prstGeom prst="rect">
            <a:avLst/>
          </a:prstGeom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We would like to share with describe briefly the model we have been building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840" cy="4007520"/>
          </a:xfrm>
          <a:prstGeom prst="rect">
            <a:avLst/>
          </a:prstGeom>
        </p:spPr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We would like to share with describe briefly the model we have been building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jpe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65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0" y="1440000"/>
            <a:ext cx="10077480" cy="422748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936000" y="2736000"/>
            <a:ext cx="8421480" cy="10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System Dynamics Model for Ventilation effect on COVID-19 transmission</a:t>
            </a:r>
            <a:endParaRPr b="0" lang="en-GB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40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Christian Sørup (christian.michel.soerup@regionh.dk)   </a:t>
            </a:r>
            <a:endParaRPr b="0" lang="en-GB" sz="20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Daniel Sepulveda (kathuman@alum.mit.edu)</a:t>
            </a:r>
            <a:endParaRPr b="0" lang="en-GB" sz="20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04 March 2021</a:t>
            </a:r>
            <a:endParaRPr b="0" lang="en-GB" sz="2000" spc="-1" strike="noStrike">
              <a:latin typeface="Arial"/>
            </a:endParaRPr>
          </a:p>
        </p:txBody>
      </p:sp>
    </p:spTree>
  </p:cSld>
  <p:transition spd="slow">
    <p:fade thruBlk="true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65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0" y="96120"/>
            <a:ext cx="10077480" cy="5571360"/>
          </a:xfrm>
          <a:prstGeom prst="rect">
            <a:avLst/>
          </a:prstGeom>
          <a:ln>
            <a:noFill/>
          </a:ln>
        </p:spPr>
      </p:pic>
      <p:sp>
        <p:nvSpPr>
          <p:cNvPr id="126" name="CustomShape 1"/>
          <p:cNvSpPr/>
          <p:nvPr/>
        </p:nvSpPr>
        <p:spPr>
          <a:xfrm>
            <a:off x="144000" y="82080"/>
            <a:ext cx="8421480" cy="10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Model with all Variable names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360000" y="1349640"/>
            <a:ext cx="6276600" cy="332928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dir="2700000" dist="35638">
              <a:srgbClr val="000000">
                <a:alpha val="35000"/>
              </a:srgbClr>
            </a:outerShdw>
          </a:effectLst>
        </p:spPr>
      </p:pic>
      <p:pic>
        <p:nvPicPr>
          <p:cNvPr id="128" name="" descr=""/>
          <p:cNvPicPr/>
          <p:nvPr/>
        </p:nvPicPr>
        <p:blipFill>
          <a:blip r:embed="rId3"/>
          <a:stretch/>
        </p:blipFill>
        <p:spPr>
          <a:xfrm>
            <a:off x="7125480" y="1368000"/>
            <a:ext cx="2665800" cy="2275560"/>
          </a:xfrm>
          <a:prstGeom prst="rect">
            <a:avLst/>
          </a:prstGeom>
          <a:ln>
            <a:noFill/>
          </a:ln>
        </p:spPr>
      </p:pic>
    </p:spTree>
  </p:cSld>
  <p:transition spd="slow">
    <p:fade thruBlk="true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65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0" y="96120"/>
            <a:ext cx="10077480" cy="557136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936000" y="1520640"/>
            <a:ext cx="8421480" cy="229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5400" spc="-1" strike="noStrike">
                <a:solidFill>
                  <a:srgbClr val="ffffff"/>
                </a:solidFill>
                <a:latin typeface="Arial"/>
                <a:ea typeface="DejaVu Sans"/>
              </a:rPr>
              <a:t>COMPLETE: Model with all Variable names</a:t>
            </a:r>
            <a:endParaRPr b="0" lang="en-GB" sz="5400" spc="-1" strike="noStrike">
              <a:latin typeface="Arial"/>
            </a:endParaRPr>
          </a:p>
        </p:txBody>
      </p:sp>
    </p:spTree>
  </p:cSld>
  <p:transition spd="slow">
    <p:fade thruBlk="true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65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504000" y="226080"/>
            <a:ext cx="906912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Presentation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0" y="96120"/>
            <a:ext cx="10077480" cy="5571360"/>
          </a:xfrm>
          <a:prstGeom prst="rect">
            <a:avLst/>
          </a:prstGeom>
          <a:ln>
            <a:noFill/>
          </a:ln>
        </p:spPr>
      </p:pic>
      <p:sp>
        <p:nvSpPr>
          <p:cNvPr id="133" name="CustomShape 2"/>
          <p:cNvSpPr/>
          <p:nvPr/>
        </p:nvSpPr>
        <p:spPr>
          <a:xfrm>
            <a:off x="720000" y="3173400"/>
            <a:ext cx="2877480" cy="221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3480">
              <a:lnSpc>
                <a:spcPct val="100000"/>
              </a:lnSpc>
              <a:buSzPct val="134076"/>
              <a:buBlip>
                <a:blip r:embed="rId2"/>
              </a:buBlip>
            </a:pPr>
            <a:r>
              <a:rPr b="1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Daniel Sepulveda Estay</a:t>
            </a:r>
            <a:endParaRPr b="0" lang="en-GB" sz="1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34076"/>
              <a:buBlip>
                <a:blip r:embed="rId3"/>
              </a:buBlip>
            </a:pPr>
            <a:r>
              <a:rPr b="1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PhD, Operations Management, DTU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34076"/>
              <a:buBlip>
                <a:blip r:embed="rId4"/>
              </a:buBlip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System Dynamics Modelling for:</a:t>
            </a:r>
            <a:endParaRPr b="0" lang="en-GB" sz="1200" spc="-1" strike="noStrike">
              <a:latin typeface="Arial"/>
            </a:endParaRPr>
          </a:p>
          <a:p>
            <a:pPr lvl="1" marL="432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Supply Systems</a:t>
            </a:r>
            <a:endParaRPr b="0" lang="en-GB" sz="1200" spc="-1" strike="noStrike">
              <a:latin typeface="Arial"/>
            </a:endParaRPr>
          </a:p>
          <a:p>
            <a:pPr lvl="2" marL="648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Stock fluctuations</a:t>
            </a:r>
            <a:endParaRPr b="0" lang="en-GB" sz="1200" spc="-1" strike="noStrike">
              <a:latin typeface="Arial"/>
            </a:endParaRPr>
          </a:p>
          <a:p>
            <a:pPr lvl="2" marL="648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Bullwhip effects &amp; Hoarding</a:t>
            </a:r>
            <a:endParaRPr b="0" lang="en-GB" sz="1200" spc="-1" strike="noStrike">
              <a:latin typeface="Arial"/>
            </a:endParaRPr>
          </a:p>
          <a:p>
            <a:pPr lvl="2" marL="648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Cyber-resilience </a:t>
            </a:r>
            <a:endParaRPr b="0" lang="en-GB" sz="1200" spc="-1" strike="noStrike">
              <a:latin typeface="Arial"/>
            </a:endParaRPr>
          </a:p>
          <a:p>
            <a:pPr lvl="1" marL="432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Healthcare</a:t>
            </a:r>
            <a:endParaRPr b="0" lang="en-GB" sz="1200" spc="-1" strike="noStrike">
              <a:latin typeface="Arial"/>
            </a:endParaRPr>
          </a:p>
          <a:p>
            <a:pPr lvl="2" marL="648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Compliance Behaviour of Diabetes patients</a:t>
            </a:r>
            <a:endParaRPr b="0" lang="en-GB" sz="1200" spc="-1" strike="noStrike">
              <a:latin typeface="Arial"/>
            </a:endParaRPr>
          </a:p>
          <a:p>
            <a:pPr lvl="2" marL="648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Return patients to Emergency care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5"/>
          <a:stretch/>
        </p:blipFill>
        <p:spPr>
          <a:xfrm>
            <a:off x="1122480" y="1186200"/>
            <a:ext cx="1827000" cy="183852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6"/>
          <a:stretch/>
        </p:blipFill>
        <p:spPr>
          <a:xfrm>
            <a:off x="6064560" y="1172520"/>
            <a:ext cx="1852920" cy="1852920"/>
          </a:xfrm>
          <a:prstGeom prst="rect">
            <a:avLst/>
          </a:prstGeom>
          <a:ln>
            <a:noFill/>
          </a:ln>
        </p:spPr>
      </p:pic>
      <p:sp>
        <p:nvSpPr>
          <p:cNvPr id="136" name="CustomShape 3"/>
          <p:cNvSpPr/>
          <p:nvPr/>
        </p:nvSpPr>
        <p:spPr>
          <a:xfrm>
            <a:off x="5760000" y="3154680"/>
            <a:ext cx="2877480" cy="153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3480">
              <a:lnSpc>
                <a:spcPct val="100000"/>
              </a:lnSpc>
              <a:buSzPct val="134076"/>
              <a:buBlip>
                <a:blip r:embed="rId7"/>
              </a:buBlip>
            </a:pPr>
            <a:r>
              <a:rPr b="1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Christian Sørup</a:t>
            </a:r>
            <a:endParaRPr b="0" lang="en-GB" sz="1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34076"/>
              <a:buBlip>
                <a:blip r:embed="rId8"/>
              </a:buBlip>
            </a:pPr>
            <a:r>
              <a:rPr b="1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PhD, Operations Management, DTU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34076"/>
              <a:buBlip>
                <a:blip r:embed="rId9"/>
              </a:buBlip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System Dynamics Modelling for:</a:t>
            </a:r>
            <a:endParaRPr b="0" lang="en-GB" sz="1200" spc="-1" strike="noStrike">
              <a:latin typeface="Arial"/>
            </a:endParaRPr>
          </a:p>
          <a:p>
            <a:pPr lvl="1" marL="432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Healthcare</a:t>
            </a:r>
            <a:endParaRPr b="0" lang="en-GB" sz="1200" spc="-1" strike="noStrike">
              <a:latin typeface="Arial"/>
            </a:endParaRPr>
          </a:p>
          <a:p>
            <a:pPr lvl="2" marL="648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Return patients to Emergency care</a:t>
            </a:r>
            <a:endParaRPr b="0" lang="en-GB" sz="1200" spc="-1" strike="noStrike">
              <a:latin typeface="Arial"/>
            </a:endParaRPr>
          </a:p>
          <a:p>
            <a:pPr lvl="2" marL="648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Policy analysis for COVID-19 Spread</a:t>
            </a:r>
            <a:endParaRPr b="0" lang="en-GB" sz="1200" spc="-1" strike="noStrike">
              <a:latin typeface="Arial"/>
            </a:endParaRPr>
          </a:p>
        </p:txBody>
      </p:sp>
    </p:spTree>
  </p:cSld>
  <p:transition spd="slow">
    <p:fade thruBlk="true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65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504000" y="226080"/>
            <a:ext cx="9069120" cy="49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Context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0" y="96120"/>
            <a:ext cx="10077480" cy="5571360"/>
          </a:xfrm>
          <a:prstGeom prst="rect">
            <a:avLst/>
          </a:prstGeom>
          <a:ln>
            <a:noFill/>
          </a:ln>
        </p:spPr>
      </p:pic>
      <p:sp>
        <p:nvSpPr>
          <p:cNvPr id="48" name="CustomShape 2"/>
          <p:cNvSpPr/>
          <p:nvPr/>
        </p:nvSpPr>
        <p:spPr>
          <a:xfrm>
            <a:off x="576000" y="864000"/>
            <a:ext cx="9069120" cy="38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3480">
              <a:lnSpc>
                <a:spcPct val="100000"/>
              </a:lnSpc>
              <a:buSzPct val="119959"/>
              <a:buBlip>
                <a:blip r:embed="rId2"/>
              </a:buBlip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COVID-19 is transmissible through air</a:t>
            </a:r>
            <a:endParaRPr b="0" lang="en-GB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19959"/>
              <a:buBlip>
                <a:blip r:embed="rId3"/>
              </a:buBlip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Transmissibility is dependent upon, among others, viral concentration in air</a:t>
            </a:r>
            <a:endParaRPr b="0" lang="en-GB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19959"/>
              <a:buBlip>
                <a:blip r:embed="rId4"/>
              </a:buBlip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Ventilation has an effect on air viral concentration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19959"/>
              <a:buBlip>
                <a:blip r:embed="rId5"/>
              </a:buBlip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Principal policy focus so far on:</a:t>
            </a:r>
            <a:endParaRPr b="0" lang="en-GB" sz="20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Distance guidelines (density, absolute distance)</a:t>
            </a:r>
            <a:endParaRPr b="0" lang="en-GB" sz="20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Personal air filters (masks)</a:t>
            </a:r>
            <a:endParaRPr b="0" lang="en-GB" sz="20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Generic ventilation guidelines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19959"/>
              <a:buBlip>
                <a:blip r:embed="rId6"/>
              </a:buBlip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Opportunity for </a:t>
            </a:r>
            <a:endParaRPr b="0" lang="en-GB" sz="20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Testing scenarios for indoor environments</a:t>
            </a:r>
            <a:endParaRPr b="0" lang="en-GB" sz="20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Activity-dependent ventilation (e.g., Restaurants, Classrooms)</a:t>
            </a:r>
            <a:endParaRPr b="0" lang="en-GB" sz="20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Identify Operational recommendations</a:t>
            </a:r>
            <a:endParaRPr b="0" lang="en-GB" sz="20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Ventilation System Characteristics (Q, pf, RH)</a:t>
            </a:r>
            <a:endParaRPr b="0" lang="en-GB" sz="20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Activity type and duration (e.g., number and length of school breaks)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</p:txBody>
      </p:sp>
    </p:spTree>
  </p:cSld>
  <p:transition spd="slow">
    <p:fade thruBlk="true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65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504000" y="226080"/>
            <a:ext cx="906912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Proposal outline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0" y="96120"/>
            <a:ext cx="10077480" cy="5571360"/>
          </a:xfrm>
          <a:prstGeom prst="rect">
            <a:avLst/>
          </a:prstGeom>
          <a:ln>
            <a:noFill/>
          </a:ln>
        </p:spPr>
      </p:pic>
      <p:sp>
        <p:nvSpPr>
          <p:cNvPr id="51" name="CustomShape 2"/>
          <p:cNvSpPr/>
          <p:nvPr/>
        </p:nvSpPr>
        <p:spPr>
          <a:xfrm>
            <a:off x="576000" y="1080000"/>
            <a:ext cx="9069120" cy="40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3480">
              <a:lnSpc>
                <a:spcPct val="100000"/>
              </a:lnSpc>
              <a:buSzPct val="119959"/>
              <a:buBlip>
                <a:blip r:embed="rId2"/>
              </a:buBlip>
            </a:pPr>
            <a:r>
              <a:rPr b="1" lang="en-GB" sz="2000" spc="-1" strike="noStrike" u="sng">
                <a:solidFill>
                  <a:srgbClr val="ffffff"/>
                </a:solidFill>
                <a:uFillTx/>
                <a:latin typeface="Arial"/>
                <a:ea typeface="DejaVu Sans"/>
              </a:rPr>
              <a:t>Develop a:</a:t>
            </a:r>
            <a:endParaRPr b="0" lang="en-GB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19959"/>
              <a:buBlip>
                <a:blip r:embed="rId3"/>
              </a:buBlip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Simulation model of relationship between Transmission rate and:</a:t>
            </a:r>
            <a:endParaRPr b="0" lang="en-GB" sz="20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Ventilation, activity type and level</a:t>
            </a:r>
            <a:endParaRPr b="0" lang="en-GB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19959"/>
              <a:buBlip>
                <a:blip r:embed="rId4"/>
              </a:buBlip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Identify policy levers and their sensitivity</a:t>
            </a:r>
            <a:endParaRPr b="0" lang="en-GB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19959"/>
              <a:buBlip>
                <a:blip r:embed="rId5"/>
              </a:buBlip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Apply to specific example cases </a:t>
            </a:r>
            <a:endParaRPr b="0" lang="en-GB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19959"/>
              <a:buBlip>
                <a:blip r:embed="rId6"/>
              </a:buBlip>
            </a:pPr>
            <a:r>
              <a:rPr b="1" lang="en-GB" sz="2000" spc="-1" strike="noStrike" u="sng">
                <a:solidFill>
                  <a:srgbClr val="ffffff"/>
                </a:solidFill>
                <a:uFillTx/>
                <a:latin typeface="Arial"/>
                <a:ea typeface="DejaVu Sans"/>
              </a:rPr>
              <a:t>In order to:</a:t>
            </a:r>
            <a:endParaRPr b="0" lang="en-GB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19959"/>
              <a:buBlip>
                <a:blip r:embed="rId7"/>
              </a:buBlip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Provide a learning platform with the explicit representation and simulation of:</a:t>
            </a:r>
            <a:endParaRPr b="0" lang="en-GB" sz="20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Accumulations (Sources of Inertia)</a:t>
            </a:r>
            <a:endParaRPr b="0" lang="en-GB" sz="20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Causal relationships</a:t>
            </a:r>
            <a:endParaRPr b="0" lang="en-GB" sz="20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Feedback Loops</a:t>
            </a:r>
            <a:endParaRPr b="0" lang="en-GB" sz="20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Exogenous versus </a:t>
            </a:r>
            <a:endParaRPr b="0" lang="en-GB" sz="20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Endogenous variables</a:t>
            </a:r>
            <a:endParaRPr b="0" lang="en-GB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19959"/>
              <a:buBlip>
                <a:blip r:embed="rId8"/>
              </a:buBlip>
            </a:pPr>
            <a:r>
              <a:rPr b="1" lang="en-GB" sz="2000" spc="-1" strike="noStrike" u="sng">
                <a:solidFill>
                  <a:srgbClr val="ffffff"/>
                </a:solidFill>
                <a:uFillTx/>
                <a:latin typeface="Arial"/>
                <a:ea typeface="DejaVu Sans"/>
              </a:rPr>
              <a:t>Through the use of:</a:t>
            </a:r>
            <a:endParaRPr b="0" lang="en-GB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19959"/>
              <a:buBlip>
                <a:blip r:embed="rId9"/>
              </a:buBlip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System Dynamics Method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</p:txBody>
      </p:sp>
    </p:spTree>
  </p:cSld>
  <p:transition spd="slow">
    <p:fade thruBlk="true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65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504000" y="226080"/>
            <a:ext cx="9069120" cy="49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System Dynamics versus traditional control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0" y="96120"/>
            <a:ext cx="10077480" cy="5571360"/>
          </a:xfrm>
          <a:prstGeom prst="rect">
            <a:avLst/>
          </a:prstGeom>
          <a:ln>
            <a:noFill/>
          </a:ln>
        </p:spPr>
      </p:pic>
      <p:sp>
        <p:nvSpPr>
          <p:cNvPr id="54" name="CustomShape 2"/>
          <p:cNvSpPr/>
          <p:nvPr/>
        </p:nvSpPr>
        <p:spPr>
          <a:xfrm>
            <a:off x="3672000" y="3960000"/>
            <a:ext cx="2589480" cy="1509840"/>
          </a:xfrm>
          <a:prstGeom prst="rect">
            <a:avLst/>
          </a:prstGeom>
          <a:solidFill>
            <a:srgbClr val="5983b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480">
              <a:lnSpc>
                <a:spcPct val="100000"/>
              </a:lnSpc>
              <a:buClr>
                <a:srgbClr val="f10d0c"/>
              </a:buClr>
              <a:buFont typeface="Wingdings" charset="2"/>
              <a:buChar char="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States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f10d0c"/>
              </a:buClr>
              <a:buFont typeface="Wingdings" charset="2"/>
              <a:buChar char="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Dynamic modelling (over time) </a:t>
            </a:r>
            <a:endParaRPr b="0" lang="en-GB" sz="1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f10d0c"/>
              </a:buClr>
              <a:buFont typeface="Wingdings" charset="2"/>
              <a:buChar char="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endParaRPr b="0" lang="en-GB" sz="1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f10d0c"/>
              </a:buClr>
              <a:buFont typeface="Wingdings" charset="2"/>
              <a:buChar char="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Polarity (Pos.&amp;Neg.)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f10d0c"/>
              </a:buClr>
              <a:buFont typeface="Wingdings" charset="2"/>
              <a:buChar char="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Feedback (Pos. &amp; Neg.)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55" name="CustomShape 3"/>
          <p:cNvSpPr/>
          <p:nvPr/>
        </p:nvSpPr>
        <p:spPr>
          <a:xfrm>
            <a:off x="360000" y="1872000"/>
            <a:ext cx="2589480" cy="2157480"/>
          </a:xfrm>
          <a:prstGeom prst="rect">
            <a:avLst/>
          </a:prstGeom>
          <a:solidFill>
            <a:srgbClr val="5983b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480">
              <a:lnSpc>
                <a:spcPct val="100000"/>
              </a:lnSpc>
              <a:buClr>
                <a:srgbClr val="f10d0c"/>
              </a:buClr>
              <a:buFont typeface="Wingdings" charset="2"/>
              <a:buChar char="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Stock and Flow representation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f10d0c"/>
              </a:buClr>
              <a:buFont typeface="Wingdings" charset="2"/>
              <a:buChar char="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States as Accumulations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f10d0c"/>
              </a:buClr>
              <a:buFont typeface="Wingdings" charset="2"/>
              <a:buChar char="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Focus on Relationships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f10d0c"/>
              </a:buClr>
              <a:buFont typeface="Wingdings" charset="2"/>
              <a:buChar char="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Important variables not necessarily quantified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56" name="CustomShape 4"/>
          <p:cNvSpPr/>
          <p:nvPr/>
        </p:nvSpPr>
        <p:spPr>
          <a:xfrm>
            <a:off x="6840000" y="1814760"/>
            <a:ext cx="2589480" cy="990720"/>
          </a:xfrm>
          <a:prstGeom prst="rect">
            <a:avLst/>
          </a:prstGeom>
          <a:solidFill>
            <a:srgbClr val="5983b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480">
              <a:lnSpc>
                <a:spcPct val="100000"/>
              </a:lnSpc>
              <a:buClr>
                <a:srgbClr val="f10d0c"/>
              </a:buClr>
              <a:buFont typeface="Wingdings" charset="2"/>
              <a:buChar char="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Frequency domain analysis</a:t>
            </a:r>
            <a:endParaRPr b="0" lang="en-GB" sz="1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f10d0c"/>
              </a:buClr>
              <a:buFont typeface="Wingdings" charset="2"/>
              <a:buChar char="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Focus on Transfer Function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57" name="Group 5"/>
          <p:cNvGrpSpPr/>
          <p:nvPr/>
        </p:nvGrpSpPr>
        <p:grpSpPr>
          <a:xfrm>
            <a:off x="3150720" y="1847520"/>
            <a:ext cx="3794760" cy="2042280"/>
            <a:chOff x="3150720" y="1847520"/>
            <a:chExt cx="3794760" cy="2042280"/>
          </a:xfrm>
        </p:grpSpPr>
        <p:sp>
          <p:nvSpPr>
            <p:cNvPr id="58" name="CustomShape 6"/>
            <p:cNvSpPr/>
            <p:nvPr/>
          </p:nvSpPr>
          <p:spPr>
            <a:xfrm rot="19178400">
              <a:off x="6308280" y="1908360"/>
              <a:ext cx="285480" cy="357480"/>
            </a:xfrm>
            <a:custGeom>
              <a:avLst/>
              <a:gdLst/>
              <a:ahLst/>
              <a:rect l="l" t="t" r="r" b="b"/>
              <a:pathLst>
                <a:path w="803" h="1002">
                  <a:moveTo>
                    <a:pt x="0" y="268"/>
                  </a:moveTo>
                  <a:lnTo>
                    <a:pt x="394" y="267"/>
                  </a:lnTo>
                  <a:lnTo>
                    <a:pt x="394" y="0"/>
                  </a:lnTo>
                  <a:lnTo>
                    <a:pt x="802" y="499"/>
                  </a:lnTo>
                  <a:lnTo>
                    <a:pt x="395" y="1001"/>
                  </a:lnTo>
                  <a:lnTo>
                    <a:pt x="395" y="732"/>
                  </a:lnTo>
                  <a:lnTo>
                    <a:pt x="0" y="732"/>
                  </a:lnTo>
                  <a:lnTo>
                    <a:pt x="0" y="268"/>
                  </a:lnTo>
                </a:path>
              </a:pathLst>
            </a:custGeom>
            <a:solidFill>
              <a:srgbClr val="3465a4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9" name="Group 7"/>
            <p:cNvGrpSpPr/>
            <p:nvPr/>
          </p:nvGrpSpPr>
          <p:grpSpPr>
            <a:xfrm>
              <a:off x="3150720" y="1847520"/>
              <a:ext cx="3794760" cy="2042280"/>
              <a:chOff x="3150720" y="1847520"/>
              <a:chExt cx="3794760" cy="2042280"/>
            </a:xfrm>
          </p:grpSpPr>
          <p:sp>
            <p:nvSpPr>
              <p:cNvPr id="60" name="CustomShape 8"/>
              <p:cNvSpPr/>
              <p:nvPr/>
            </p:nvSpPr>
            <p:spPr>
              <a:xfrm>
                <a:off x="3150720" y="2016000"/>
                <a:ext cx="2492640" cy="1437480"/>
              </a:xfrm>
              <a:prstGeom prst="ellipse">
                <a:avLst/>
              </a:prstGeom>
              <a:solidFill>
                <a:srgbClr val="729fcf"/>
              </a:solidFill>
              <a:ln>
                <a:solidFill>
                  <a:srgbClr val="000000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" name="CustomShape 9"/>
              <p:cNvSpPr/>
              <p:nvPr/>
            </p:nvSpPr>
            <p:spPr>
              <a:xfrm>
                <a:off x="3169800" y="2470680"/>
                <a:ext cx="1226160" cy="572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GB" sz="13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System Dynamics</a:t>
                </a:r>
                <a:endParaRPr b="0" lang="en-GB" sz="1300" spc="-1" strike="noStrike">
                  <a:latin typeface="Arial"/>
                </a:endParaRPr>
              </a:p>
            </p:txBody>
          </p:sp>
          <p:sp>
            <p:nvSpPr>
              <p:cNvPr id="62" name="CustomShape 10"/>
              <p:cNvSpPr/>
              <p:nvPr/>
            </p:nvSpPr>
            <p:spPr>
              <a:xfrm>
                <a:off x="4031280" y="2016000"/>
                <a:ext cx="2566080" cy="1437480"/>
              </a:xfrm>
              <a:prstGeom prst="ellipse">
                <a:avLst/>
              </a:prstGeom>
              <a:solidFill>
                <a:srgbClr val="77bc65">
                  <a:alpha val="35000"/>
                </a:srgbClr>
              </a:solidFill>
              <a:ln>
                <a:solidFill>
                  <a:srgbClr val="000000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" name="CustomShape 11"/>
              <p:cNvSpPr/>
              <p:nvPr/>
            </p:nvSpPr>
            <p:spPr>
              <a:xfrm>
                <a:off x="5719320" y="2319120"/>
                <a:ext cx="1226160" cy="572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GB" sz="13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Control Theory</a:t>
                </a:r>
                <a:endParaRPr b="0" lang="en-GB" sz="1300" spc="-1" strike="noStrike">
                  <a:latin typeface="Arial"/>
                </a:endParaRPr>
              </a:p>
            </p:txBody>
          </p:sp>
          <p:sp>
            <p:nvSpPr>
              <p:cNvPr id="64" name="CustomShape 12"/>
              <p:cNvSpPr/>
              <p:nvPr/>
            </p:nvSpPr>
            <p:spPr>
              <a:xfrm rot="13503600">
                <a:off x="3235680" y="1896120"/>
                <a:ext cx="285480" cy="357480"/>
              </a:xfrm>
              <a:custGeom>
                <a:avLst/>
                <a:gdLst/>
                <a:ahLst/>
                <a:rect l="l" t="t" r="r" b="b"/>
                <a:pathLst>
                  <a:path w="802" h="1002">
                    <a:moveTo>
                      <a:pt x="0" y="268"/>
                    </a:moveTo>
                    <a:lnTo>
                      <a:pt x="394" y="268"/>
                    </a:lnTo>
                    <a:lnTo>
                      <a:pt x="394" y="0"/>
                    </a:lnTo>
                    <a:lnTo>
                      <a:pt x="801" y="500"/>
                    </a:lnTo>
                    <a:lnTo>
                      <a:pt x="395" y="1001"/>
                    </a:lnTo>
                    <a:lnTo>
                      <a:pt x="395" y="732"/>
                    </a:lnTo>
                    <a:lnTo>
                      <a:pt x="0" y="733"/>
                    </a:lnTo>
                    <a:lnTo>
                      <a:pt x="0" y="268"/>
                    </a:lnTo>
                  </a:path>
                </a:pathLst>
              </a:custGeom>
              <a:solidFill>
                <a:srgbClr val="3465a4"/>
              </a:solidFill>
              <a:ln>
                <a:solidFill>
                  <a:srgbClr val="000000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" name="CustomShape 13"/>
              <p:cNvSpPr/>
              <p:nvPr/>
            </p:nvSpPr>
            <p:spPr>
              <a:xfrm rot="5325000">
                <a:off x="4543560" y="3422160"/>
                <a:ext cx="570240" cy="357480"/>
              </a:xfrm>
              <a:custGeom>
                <a:avLst/>
                <a:gdLst/>
                <a:ahLst/>
                <a:rect l="l" t="t" r="r" b="b"/>
                <a:pathLst>
                  <a:path w="1594" h="1002">
                    <a:moveTo>
                      <a:pt x="0" y="269"/>
                    </a:moveTo>
                    <a:lnTo>
                      <a:pt x="784" y="268"/>
                    </a:lnTo>
                    <a:lnTo>
                      <a:pt x="783" y="0"/>
                    </a:lnTo>
                    <a:lnTo>
                      <a:pt x="1593" y="500"/>
                    </a:lnTo>
                    <a:lnTo>
                      <a:pt x="784" y="1001"/>
                    </a:lnTo>
                    <a:lnTo>
                      <a:pt x="784" y="732"/>
                    </a:lnTo>
                    <a:lnTo>
                      <a:pt x="1" y="733"/>
                    </a:lnTo>
                    <a:lnTo>
                      <a:pt x="0" y="269"/>
                    </a:lnTo>
                  </a:path>
                </a:pathLst>
              </a:custGeom>
              <a:solidFill>
                <a:srgbClr val="3465a4"/>
              </a:solidFill>
              <a:ln>
                <a:solidFill>
                  <a:srgbClr val="000000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66" name="" descr=""/>
          <p:cNvPicPr/>
          <p:nvPr/>
        </p:nvPicPr>
        <p:blipFill>
          <a:blip r:embed="rId2">
            <a:grayscl/>
          </a:blip>
          <a:stretch/>
        </p:blipFill>
        <p:spPr>
          <a:xfrm>
            <a:off x="648000" y="831240"/>
            <a:ext cx="2013480" cy="894240"/>
          </a:xfrm>
          <a:prstGeom prst="rect">
            <a:avLst/>
          </a:prstGeom>
          <a:ln>
            <a:noFill/>
          </a:ln>
        </p:spPr>
      </p:pic>
      <p:pic>
        <p:nvPicPr>
          <p:cNvPr id="67" name="" descr=""/>
          <p:cNvPicPr/>
          <p:nvPr/>
        </p:nvPicPr>
        <p:blipFill>
          <a:blip r:embed="rId3"/>
          <a:stretch/>
        </p:blipFill>
        <p:spPr>
          <a:xfrm>
            <a:off x="6336000" y="864000"/>
            <a:ext cx="3296160" cy="828720"/>
          </a:xfrm>
          <a:prstGeom prst="rect">
            <a:avLst/>
          </a:prstGeom>
          <a:ln>
            <a:noFill/>
          </a:ln>
        </p:spPr>
      </p:pic>
    </p:spTree>
  </p:cSld>
  <p:transition spd="slow">
    <p:fade thruBlk="true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65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216000" y="96120"/>
            <a:ext cx="9069120" cy="65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COVID-19 Model Equations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0" y="96120"/>
            <a:ext cx="10077480" cy="557136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432000" y="1267200"/>
            <a:ext cx="1530720" cy="283428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dir="2700000" dist="35638">
              <a:srgbClr val="1c1c1c">
                <a:alpha val="40000"/>
              </a:srgbClr>
            </a:outerShdw>
          </a:effectLst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736000" y="772200"/>
            <a:ext cx="5462280" cy="289728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dir="2700000" dist="35638">
              <a:srgbClr val="000000">
                <a:alpha val="35000"/>
              </a:srgbClr>
            </a:outerShdw>
          </a:effectLst>
        </p:spPr>
      </p:pic>
      <p:pic>
        <p:nvPicPr>
          <p:cNvPr id="72" name="" descr=""/>
          <p:cNvPicPr/>
          <p:nvPr/>
        </p:nvPicPr>
        <p:blipFill>
          <a:blip r:embed="rId4"/>
          <a:stretch/>
        </p:blipFill>
        <p:spPr>
          <a:xfrm>
            <a:off x="2736000" y="3990240"/>
            <a:ext cx="1725480" cy="327240"/>
          </a:xfrm>
          <a:prstGeom prst="rect">
            <a:avLst/>
          </a:prstGeom>
          <a:ln>
            <a:noFill/>
          </a:ln>
        </p:spPr>
      </p:pic>
      <p:sp>
        <p:nvSpPr>
          <p:cNvPr id="73" name="CustomShape 2"/>
          <p:cNvSpPr/>
          <p:nvPr/>
        </p:nvSpPr>
        <p:spPr>
          <a:xfrm>
            <a:off x="360000" y="4176000"/>
            <a:ext cx="2229480" cy="68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700" spc="-1" strike="noStrike">
                <a:solidFill>
                  <a:srgbClr val="ffffff"/>
                </a:solidFill>
                <a:latin typeface="Arial"/>
                <a:ea typeface="DejaVu Sans"/>
              </a:rPr>
              <a:t>Model Source: Noakes, C.J., Beggs, C.B., Sleigh, P.A. and Kerr, K.G., 2006. Modelling the transmission of airborne infections in enclosed spaces. Epidemiology &amp; Infection, 134(5), pp.1082-1091.</a:t>
            </a:r>
            <a:endParaRPr b="0" lang="en-GB" sz="700" spc="-1" strike="noStrike"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5"/>
          <a:stretch/>
        </p:blipFill>
        <p:spPr>
          <a:xfrm>
            <a:off x="6590160" y="4012560"/>
            <a:ext cx="2335320" cy="52092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6"/>
          <a:stretch/>
        </p:blipFill>
        <p:spPr>
          <a:xfrm>
            <a:off x="6582960" y="4662000"/>
            <a:ext cx="2198520" cy="73548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7"/>
          <a:stretch/>
        </p:blipFill>
        <p:spPr>
          <a:xfrm>
            <a:off x="2739240" y="4464000"/>
            <a:ext cx="2010240" cy="807840"/>
          </a:xfrm>
          <a:prstGeom prst="rect">
            <a:avLst/>
          </a:prstGeom>
          <a:ln>
            <a:noFill/>
          </a:ln>
        </p:spPr>
      </p:pic>
      <p:sp>
        <p:nvSpPr>
          <p:cNvPr id="77" name="CustomShape 3"/>
          <p:cNvSpPr/>
          <p:nvPr/>
        </p:nvSpPr>
        <p:spPr>
          <a:xfrm>
            <a:off x="3600000" y="2376000"/>
            <a:ext cx="717480" cy="645480"/>
          </a:xfrm>
          <a:prstGeom prst="ellipse">
            <a:avLst/>
          </a:prstGeom>
          <a:noFill/>
          <a:ln w="19080">
            <a:solidFill>
              <a:srgbClr val="f10d0c"/>
            </a:solidFill>
            <a:round/>
          </a:ln>
          <a:effectLst>
            <a:outerShdw dir="2700000" dist="168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8" name="CustomShape 4"/>
          <p:cNvSpPr/>
          <p:nvPr/>
        </p:nvSpPr>
        <p:spPr>
          <a:xfrm>
            <a:off x="2670480" y="3894480"/>
            <a:ext cx="717480" cy="1509480"/>
          </a:xfrm>
          <a:prstGeom prst="ellipse">
            <a:avLst/>
          </a:prstGeom>
          <a:noFill/>
          <a:ln w="19080">
            <a:solidFill>
              <a:srgbClr val="f10d0c"/>
            </a:solidFill>
            <a:round/>
          </a:ln>
          <a:effectLst>
            <a:outerShdw dir="2700000" dist="168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9" name="CustomShape 5"/>
          <p:cNvSpPr/>
          <p:nvPr/>
        </p:nvSpPr>
        <p:spPr>
          <a:xfrm>
            <a:off x="2088000" y="1872000"/>
            <a:ext cx="501480" cy="501480"/>
          </a:xfrm>
          <a:custGeom>
            <a:avLst/>
            <a:gdLst/>
            <a:ahLst/>
            <a:rect l="l" t="t" r="r" b="b"/>
            <a:pathLst>
              <a:path w="1401" h="1401">
                <a:moveTo>
                  <a:pt x="0" y="376"/>
                </a:moveTo>
                <a:lnTo>
                  <a:pt x="689" y="376"/>
                </a:lnTo>
                <a:lnTo>
                  <a:pt x="689" y="0"/>
                </a:lnTo>
                <a:lnTo>
                  <a:pt x="1400" y="700"/>
                </a:lnTo>
                <a:lnTo>
                  <a:pt x="689" y="1400"/>
                </a:lnTo>
                <a:lnTo>
                  <a:pt x="689" y="1024"/>
                </a:lnTo>
                <a:lnTo>
                  <a:pt x="0" y="1024"/>
                </a:lnTo>
                <a:lnTo>
                  <a:pt x="0" y="376"/>
                </a:lnTo>
              </a:path>
            </a:pathLst>
          </a:cu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6"/>
          <p:cNvSpPr/>
          <p:nvPr/>
        </p:nvSpPr>
        <p:spPr>
          <a:xfrm rot="20611800">
            <a:off x="4861080" y="4248360"/>
            <a:ext cx="1581480" cy="501480"/>
          </a:xfrm>
          <a:custGeom>
            <a:avLst/>
            <a:gdLst/>
            <a:ahLst/>
            <a:rect l="l" t="t" r="r" b="b"/>
            <a:pathLst>
              <a:path w="4404" h="1401">
                <a:moveTo>
                  <a:pt x="0" y="379"/>
                </a:moveTo>
                <a:lnTo>
                  <a:pt x="2165" y="377"/>
                </a:lnTo>
                <a:lnTo>
                  <a:pt x="2164" y="0"/>
                </a:lnTo>
                <a:lnTo>
                  <a:pt x="4403" y="698"/>
                </a:lnTo>
                <a:lnTo>
                  <a:pt x="2166" y="1400"/>
                </a:lnTo>
                <a:lnTo>
                  <a:pt x="2165" y="1024"/>
                </a:lnTo>
                <a:lnTo>
                  <a:pt x="2" y="1026"/>
                </a:lnTo>
                <a:lnTo>
                  <a:pt x="0" y="379"/>
                </a:lnTo>
              </a:path>
            </a:pathLst>
          </a:cu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fade thruBlk="true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65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16000" y="96120"/>
            <a:ext cx="9069120" cy="65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System Dynamics representation of SEIR Model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0" y="96120"/>
            <a:ext cx="10077480" cy="557136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216000" y="1008000"/>
            <a:ext cx="1126080" cy="208548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dir="2700000" dist="35638">
              <a:srgbClr val="1c1c1c">
                <a:alpha val="40000"/>
              </a:srgbClr>
            </a:outerShdw>
          </a:effectLst>
        </p:spPr>
      </p:pic>
      <p:sp>
        <p:nvSpPr>
          <p:cNvPr id="84" name="CustomShape 2"/>
          <p:cNvSpPr/>
          <p:nvPr/>
        </p:nvSpPr>
        <p:spPr>
          <a:xfrm>
            <a:off x="1440000" y="1944000"/>
            <a:ext cx="285480" cy="357480"/>
          </a:xfrm>
          <a:custGeom>
            <a:avLst/>
            <a:gdLst/>
            <a:ahLst/>
            <a:rect l="l" t="t" r="r" b="b"/>
            <a:pathLst>
              <a:path w="802" h="1002">
                <a:moveTo>
                  <a:pt x="0" y="268"/>
                </a:moveTo>
                <a:lnTo>
                  <a:pt x="394" y="268"/>
                </a:lnTo>
                <a:lnTo>
                  <a:pt x="394" y="0"/>
                </a:lnTo>
                <a:lnTo>
                  <a:pt x="801" y="500"/>
                </a:lnTo>
                <a:lnTo>
                  <a:pt x="394" y="1001"/>
                </a:lnTo>
                <a:lnTo>
                  <a:pt x="394" y="732"/>
                </a:lnTo>
                <a:lnTo>
                  <a:pt x="0" y="732"/>
                </a:lnTo>
                <a:lnTo>
                  <a:pt x="0" y="268"/>
                </a:lnTo>
              </a:path>
            </a:pathLst>
          </a:cu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3"/>
          <p:cNvSpPr/>
          <p:nvPr/>
        </p:nvSpPr>
        <p:spPr>
          <a:xfrm>
            <a:off x="2592360" y="4032000"/>
            <a:ext cx="2733120" cy="1509480"/>
          </a:xfrm>
          <a:prstGeom prst="rect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Noto Sans CJK SC"/>
              </a:rPr>
              <a:t>Explicit Representation of </a:t>
            </a:r>
            <a:endParaRPr b="0" lang="en-GB" sz="1200" spc="-1" strike="noStrike">
              <a:latin typeface="Arial"/>
            </a:endParaRPr>
          </a:p>
          <a:p>
            <a:pPr lvl="1" marL="432000" indent="-2134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SzPct val="162107"/>
              <a:buBlip>
                <a:blip r:embed="rId3"/>
              </a:buBlip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Noto Sans CJK SC"/>
              </a:rPr>
              <a:t>Accumulations (Inertia)</a:t>
            </a:r>
            <a:endParaRPr b="0" lang="en-GB" sz="1200" spc="-1" strike="noStrike">
              <a:latin typeface="Arial"/>
            </a:endParaRPr>
          </a:p>
          <a:p>
            <a:pPr lvl="1" marL="432000" indent="-2134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SzPct val="162107"/>
              <a:buBlip>
                <a:blip r:embed="rId4"/>
              </a:buBlip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Noto Sans CJK SC"/>
              </a:rPr>
              <a:t>Causal Relationships</a:t>
            </a:r>
            <a:endParaRPr b="0" lang="en-GB" sz="1200" spc="-1" strike="noStrike">
              <a:latin typeface="Arial"/>
            </a:endParaRPr>
          </a:p>
          <a:p>
            <a:pPr lvl="1" marL="432000" indent="-2134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SzPct val="162107"/>
              <a:buBlip>
                <a:blip r:embed="rId5"/>
              </a:buBlip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Noto Sans CJK SC"/>
              </a:rPr>
              <a:t>Exogenous vs Endogenous Variables</a:t>
            </a:r>
            <a:endParaRPr b="0" lang="en-GB" sz="1200" spc="-1" strike="noStrike">
              <a:latin typeface="Arial"/>
            </a:endParaRPr>
          </a:p>
          <a:p>
            <a:pPr lvl="1" marL="432000" indent="-2134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SzPct val="162107"/>
              <a:buBlip>
                <a:blip r:embed="rId6"/>
              </a:buBlip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Noto Sans CJK SC"/>
              </a:rPr>
              <a:t>Feedback Loop visibility (R,B)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7"/>
          <a:stretch/>
        </p:blipFill>
        <p:spPr>
          <a:xfrm>
            <a:off x="7615440" y="3240000"/>
            <a:ext cx="2102040" cy="143748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8"/>
          <a:srcRect l="0" t="0" r="0" b="2773"/>
          <a:stretch/>
        </p:blipFill>
        <p:spPr>
          <a:xfrm>
            <a:off x="220680" y="3226680"/>
            <a:ext cx="1217520" cy="73080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9"/>
          <a:stretch/>
        </p:blipFill>
        <p:spPr>
          <a:xfrm>
            <a:off x="216000" y="4104000"/>
            <a:ext cx="2244960" cy="1437480"/>
          </a:xfrm>
          <a:prstGeom prst="rect">
            <a:avLst/>
          </a:prstGeom>
          <a:ln>
            <a:noFill/>
          </a:ln>
        </p:spPr>
      </p:pic>
      <p:sp>
        <p:nvSpPr>
          <p:cNvPr id="89" name="CustomShape 4"/>
          <p:cNvSpPr/>
          <p:nvPr/>
        </p:nvSpPr>
        <p:spPr>
          <a:xfrm>
            <a:off x="7632000" y="2232000"/>
            <a:ext cx="1797480" cy="933480"/>
          </a:xfrm>
          <a:prstGeom prst="rect">
            <a:avLst/>
          </a:prstGeom>
          <a:solidFill>
            <a:srgbClr val="3465a4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Noto Sans CJK SC"/>
              </a:rPr>
              <a:t>Dynamic Simulation </a:t>
            </a:r>
            <a:endParaRPr b="0" lang="en-GB" sz="1200" spc="-1" strike="noStrike">
              <a:latin typeface="Arial"/>
            </a:endParaRPr>
          </a:p>
          <a:p>
            <a:pPr lvl="1" marL="432000" indent="-2134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SzPct val="162107"/>
              <a:buBlip>
                <a:blip r:embed="rId10"/>
              </a:buBlip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Noto Sans CJK SC"/>
              </a:rPr>
              <a:t>Sensitivity</a:t>
            </a:r>
            <a:endParaRPr b="0" lang="en-GB" sz="1200" spc="-1" strike="noStrike">
              <a:latin typeface="Arial"/>
            </a:endParaRPr>
          </a:p>
          <a:p>
            <a:pPr lvl="1" marL="432000" indent="-2134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SzPct val="162107"/>
              <a:buBlip>
                <a:blip r:embed="rId11"/>
              </a:buBlip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Noto Sans CJK SC"/>
              </a:rPr>
              <a:t>Phase Diagrams</a:t>
            </a:r>
            <a:r>
              <a:rPr b="0" lang="en-GB" sz="1400" spc="-1" strike="noStrike">
                <a:solidFill>
                  <a:srgbClr val="ffffff"/>
                </a:solidFill>
                <a:latin typeface="Arial"/>
                <a:ea typeface="Noto Sans CJK SC"/>
              </a:rPr>
              <a:t>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0" name="CustomShape 5"/>
          <p:cNvSpPr/>
          <p:nvPr/>
        </p:nvSpPr>
        <p:spPr>
          <a:xfrm>
            <a:off x="7848000" y="4752000"/>
            <a:ext cx="1797480" cy="78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i="1" lang="en-GB" sz="800" spc="-1" strike="noStrike">
                <a:solidFill>
                  <a:srgbClr val="ffffff"/>
                </a:solidFill>
                <a:latin typeface="Arial"/>
                <a:ea typeface="Noto Sans CJK SC"/>
              </a:rPr>
              <a:t>Sensitivity Analysis: </a:t>
            </a:r>
            <a:endParaRPr b="0" lang="en-GB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GB" sz="800" spc="-1" strike="noStrike">
                <a:solidFill>
                  <a:srgbClr val="ffffff"/>
                </a:solidFill>
                <a:latin typeface="Arial"/>
                <a:ea typeface="Noto Sans CJK SC"/>
              </a:rPr>
              <a:t>Percentage of Population Recovered with different room Volumes, 7200, 7900 and 9000 m3</a:t>
            </a:r>
            <a:r>
              <a:rPr b="0" i="1" lang="en-GB" sz="1400" spc="-1" strike="noStrike">
                <a:solidFill>
                  <a:srgbClr val="ffffff"/>
                </a:solidFill>
                <a:latin typeface="Arial"/>
                <a:ea typeface="Noto Sans CJK SC"/>
              </a:rPr>
              <a:t>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1" name="CustomShape 6"/>
          <p:cNvSpPr/>
          <p:nvPr/>
        </p:nvSpPr>
        <p:spPr>
          <a:xfrm>
            <a:off x="1440720" y="3960000"/>
            <a:ext cx="1077120" cy="10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GB" sz="800" spc="-1" strike="noStrike">
                <a:solidFill>
                  <a:srgbClr val="ffffff"/>
                </a:solidFill>
                <a:latin typeface="Arial"/>
                <a:ea typeface="Noto Sans CJK SC"/>
              </a:rPr>
              <a:t>SEIR dynamics 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92" name="CustomShape 7"/>
          <p:cNvSpPr/>
          <p:nvPr/>
        </p:nvSpPr>
        <p:spPr>
          <a:xfrm>
            <a:off x="144000" y="864000"/>
            <a:ext cx="1293480" cy="10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GB" sz="800" spc="-1" strike="noStrike">
                <a:solidFill>
                  <a:srgbClr val="ffffff"/>
                </a:solidFill>
                <a:latin typeface="Arial"/>
                <a:ea typeface="Noto Sans CJK SC"/>
              </a:rPr>
              <a:t>Differential Equations 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93" name="CustomShape 8"/>
          <p:cNvSpPr/>
          <p:nvPr/>
        </p:nvSpPr>
        <p:spPr>
          <a:xfrm>
            <a:off x="1584000" y="864000"/>
            <a:ext cx="1293480" cy="10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GB" sz="800" spc="-1" strike="noStrike">
                <a:solidFill>
                  <a:srgbClr val="ffffff"/>
                </a:solidFill>
                <a:latin typeface="Arial"/>
                <a:ea typeface="Noto Sans CJK SC"/>
              </a:rPr>
              <a:t>Model Representation 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94" name="CustomShape 9"/>
          <p:cNvSpPr/>
          <p:nvPr/>
        </p:nvSpPr>
        <p:spPr>
          <a:xfrm>
            <a:off x="7416000" y="1008000"/>
            <a:ext cx="2229480" cy="68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700" spc="-1" strike="noStrike">
                <a:solidFill>
                  <a:srgbClr val="ffffff"/>
                </a:solidFill>
                <a:latin typeface="Arial"/>
                <a:ea typeface="DejaVu Sans"/>
              </a:rPr>
              <a:t>Model Source: Noakes, C.J., Beggs, C.B., Sleigh, P.A. and Kerr, K.G., 2006. Modelling the transmission of airborne infections in enclosed spaces. Epidemiology &amp; Infection, 134(5), pp.1082-1091.</a:t>
            </a:r>
            <a:endParaRPr b="0" lang="en-GB" sz="7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2"/>
          <a:stretch/>
        </p:blipFill>
        <p:spPr>
          <a:xfrm>
            <a:off x="1807200" y="1008000"/>
            <a:ext cx="5462280" cy="289728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dir="2700000" dist="35638">
              <a:srgbClr val="000000">
                <a:alpha val="35000"/>
              </a:srgbClr>
            </a:outerShdw>
          </a:effectLst>
        </p:spPr>
      </p:pic>
    </p:spTree>
  </p:cSld>
  <p:transition spd="slow">
    <p:fade thruBlk="true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65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0" y="96120"/>
            <a:ext cx="10077480" cy="5571360"/>
          </a:xfrm>
          <a:prstGeom prst="rect">
            <a:avLst/>
          </a:prstGeom>
          <a:ln>
            <a:noFill/>
          </a:ln>
        </p:spPr>
      </p:pic>
      <p:sp>
        <p:nvSpPr>
          <p:cNvPr id="97" name="CustomShape 1"/>
          <p:cNvSpPr/>
          <p:nvPr/>
        </p:nvSpPr>
        <p:spPr>
          <a:xfrm>
            <a:off x="936000" y="1520640"/>
            <a:ext cx="8421480" cy="229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5400" spc="-1" strike="noStrike">
                <a:solidFill>
                  <a:srgbClr val="ffffff"/>
                </a:solidFill>
                <a:latin typeface="Arial"/>
                <a:ea typeface="DejaVu Sans"/>
              </a:rPr>
              <a:t>Application Example:</a:t>
            </a:r>
            <a:endParaRPr b="0" lang="en-GB" sz="5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5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5400" spc="-1" strike="noStrike">
                <a:solidFill>
                  <a:srgbClr val="ffffff"/>
                </a:solidFill>
                <a:latin typeface="Arial"/>
                <a:ea typeface="DejaVu Sans"/>
              </a:rPr>
              <a:t>Let’s go to VENSIM</a:t>
            </a:r>
            <a:endParaRPr b="0" lang="en-GB" sz="5400" spc="-1" strike="noStrike">
              <a:latin typeface="Arial"/>
            </a:endParaRPr>
          </a:p>
        </p:txBody>
      </p:sp>
    </p:spTree>
  </p:cSld>
  <p:transition spd="slow">
    <p:fade thruBlk="true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65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504000" y="226080"/>
            <a:ext cx="906912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Ventilation : Simple Ventilation System 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0" y="96120"/>
            <a:ext cx="10077480" cy="557136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1224000" y="1008000"/>
            <a:ext cx="7531560" cy="4284720"/>
          </a:xfrm>
          <a:prstGeom prst="rect">
            <a:avLst/>
          </a:prstGeom>
          <a:ln>
            <a:noFill/>
          </a:ln>
        </p:spPr>
      </p:pic>
      <p:sp>
        <p:nvSpPr>
          <p:cNvPr id="101" name="CustomShape 2"/>
          <p:cNvSpPr/>
          <p:nvPr/>
        </p:nvSpPr>
        <p:spPr>
          <a:xfrm>
            <a:off x="7358400" y="2749680"/>
            <a:ext cx="55908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C(t)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3"/>
          <a:stretch/>
        </p:blipFill>
        <p:spPr>
          <a:xfrm>
            <a:off x="6276240" y="2460240"/>
            <a:ext cx="57960" cy="5796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4"/>
          <a:stretch/>
        </p:blipFill>
        <p:spPr>
          <a:xfrm>
            <a:off x="6480000" y="2676240"/>
            <a:ext cx="57960" cy="5796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5"/>
          <a:stretch/>
        </p:blipFill>
        <p:spPr>
          <a:xfrm>
            <a:off x="6636240" y="2520000"/>
            <a:ext cx="57960" cy="5796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6"/>
          <a:stretch/>
        </p:blipFill>
        <p:spPr>
          <a:xfrm>
            <a:off x="6852240" y="2964240"/>
            <a:ext cx="57960" cy="5796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7"/>
          <a:stretch/>
        </p:blipFill>
        <p:spPr>
          <a:xfrm>
            <a:off x="6276240" y="2460240"/>
            <a:ext cx="57960" cy="5796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8"/>
          <a:stretch/>
        </p:blipFill>
        <p:spPr>
          <a:xfrm>
            <a:off x="7488000" y="2448000"/>
            <a:ext cx="57960" cy="5796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9"/>
          <a:stretch/>
        </p:blipFill>
        <p:spPr>
          <a:xfrm>
            <a:off x="6060240" y="2952000"/>
            <a:ext cx="57960" cy="5796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10"/>
          <a:stretch/>
        </p:blipFill>
        <p:spPr>
          <a:xfrm>
            <a:off x="6768000" y="3396240"/>
            <a:ext cx="57960" cy="5796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11"/>
          <a:stretch/>
        </p:blipFill>
        <p:spPr>
          <a:xfrm>
            <a:off x="5844240" y="2460240"/>
            <a:ext cx="57960" cy="5796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12"/>
          <a:stretch/>
        </p:blipFill>
        <p:spPr>
          <a:xfrm>
            <a:off x="7356240" y="3384000"/>
            <a:ext cx="57960" cy="5796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13"/>
          <a:stretch/>
        </p:blipFill>
        <p:spPr>
          <a:xfrm>
            <a:off x="7212240" y="2736000"/>
            <a:ext cx="57960" cy="5796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14"/>
          <a:stretch/>
        </p:blipFill>
        <p:spPr>
          <a:xfrm>
            <a:off x="7788240" y="3456000"/>
            <a:ext cx="57960" cy="5796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15"/>
          <a:stretch/>
        </p:blipFill>
        <p:spPr>
          <a:xfrm>
            <a:off x="7992000" y="1584000"/>
            <a:ext cx="57960" cy="5796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16"/>
          <a:stretch/>
        </p:blipFill>
        <p:spPr>
          <a:xfrm>
            <a:off x="7992000" y="2028240"/>
            <a:ext cx="57960" cy="5796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17"/>
          <a:stretch/>
        </p:blipFill>
        <p:spPr>
          <a:xfrm>
            <a:off x="6348240" y="1656000"/>
            <a:ext cx="57960" cy="5796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18"/>
          <a:stretch/>
        </p:blipFill>
        <p:spPr>
          <a:xfrm>
            <a:off x="7488000" y="2448000"/>
            <a:ext cx="57960" cy="5796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19"/>
          <a:stretch/>
        </p:blipFill>
        <p:spPr>
          <a:xfrm>
            <a:off x="5484240" y="1740240"/>
            <a:ext cx="57960" cy="5796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20"/>
          <a:stretch/>
        </p:blipFill>
        <p:spPr>
          <a:xfrm>
            <a:off x="3684240" y="1656000"/>
            <a:ext cx="57960" cy="5796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21"/>
          <a:stretch/>
        </p:blipFill>
        <p:spPr>
          <a:xfrm>
            <a:off x="2232000" y="2028240"/>
            <a:ext cx="57960" cy="5796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22"/>
          <a:stretch/>
        </p:blipFill>
        <p:spPr>
          <a:xfrm>
            <a:off x="2388240" y="2892240"/>
            <a:ext cx="57960" cy="5796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23"/>
          <a:stretch/>
        </p:blipFill>
        <p:spPr>
          <a:xfrm flipH="1">
            <a:off x="7273800" y="3168000"/>
            <a:ext cx="1006200" cy="862200"/>
          </a:xfrm>
          <a:prstGeom prst="rect">
            <a:avLst/>
          </a:prstGeom>
          <a:ln>
            <a:noFill/>
          </a:ln>
        </p:spPr>
      </p:pic>
    </p:spTree>
  </p:cSld>
  <p:transition spd="slow">
    <p:fade thruBlk="true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65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0" y="96120"/>
            <a:ext cx="10077480" cy="5571360"/>
          </a:xfrm>
          <a:prstGeom prst="rect">
            <a:avLst/>
          </a:prstGeom>
          <a:ln>
            <a:noFill/>
          </a:ln>
        </p:spPr>
      </p:pic>
      <p:sp>
        <p:nvSpPr>
          <p:cNvPr id="124" name="CustomShape 1"/>
          <p:cNvSpPr/>
          <p:nvPr/>
        </p:nvSpPr>
        <p:spPr>
          <a:xfrm>
            <a:off x="936000" y="1520640"/>
            <a:ext cx="8421480" cy="229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5400" spc="-1" strike="noStrike">
                <a:solidFill>
                  <a:srgbClr val="ffffff"/>
                </a:solidFill>
                <a:latin typeface="Arial"/>
                <a:ea typeface="DejaVu Sans"/>
              </a:rPr>
              <a:t>Thank you</a:t>
            </a:r>
            <a:endParaRPr b="0" lang="en-GB" sz="5400" spc="-1" strike="noStrike">
              <a:latin typeface="Arial"/>
            </a:endParaRPr>
          </a:p>
        </p:txBody>
      </p:sp>
    </p:spTree>
  </p:cSld>
  <p:transition spd="slow">
    <p:fade thruBlk="true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2021-02-08T09:55:39Z</dcterms:created>
  <dc:creator/>
  <dc:description/>
  <dc:language>en-GB</dc:language>
  <cp:lastModifiedBy/>
  <dcterms:modified xsi:type="dcterms:W3CDTF">2021-03-04T12:50:58Z</dcterms:modified>
  <cp:revision>36</cp:revision>
  <dc:subject/>
  <dc:title/>
</cp:coreProperties>
</file>